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77" r:id="rId3"/>
    <p:sldId id="397" r:id="rId4"/>
    <p:sldId id="398" r:id="rId5"/>
    <p:sldId id="396" r:id="rId6"/>
    <p:sldId id="401" r:id="rId7"/>
    <p:sldId id="320" r:id="rId8"/>
    <p:sldId id="400" r:id="rId9"/>
    <p:sldId id="399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781"/>
    <a:srgbClr val="C93A3B"/>
    <a:srgbClr val="0070C0"/>
    <a:srgbClr val="66CCFF"/>
    <a:srgbClr val="3399FF"/>
    <a:srgbClr val="0099FF"/>
    <a:srgbClr val="D56565"/>
    <a:srgbClr val="0033CC"/>
    <a:srgbClr val="000066"/>
    <a:srgbClr val="F1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87775" autoAdjust="0"/>
  </p:normalViewPr>
  <p:slideViewPr>
    <p:cSldViewPr snapToGrid="0">
      <p:cViewPr>
        <p:scale>
          <a:sx n="106" d="100"/>
          <a:sy n="106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C25C3-7D33-4A44-96D9-1B5AB35FDDC8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12C94D-D296-427D-A868-B3E98B2FE1B1}">
      <dgm:prSet/>
      <dgm:spPr/>
      <dgm:t>
        <a:bodyPr/>
        <a:lstStyle/>
        <a:p>
          <a:pPr algn="ctr" rtl="0"/>
          <a:r>
            <a:rPr lang="ru-RU" altLang="ru-RU" dirty="0" smtClean="0">
              <a:solidFill>
                <a:schemeClr val="tx1"/>
              </a:solidFill>
            </a:rPr>
            <a:t>Пункт 6 перечня поручений Президента Российской Федерации от 27 декабря 2013 г. № Пр-3086</a:t>
          </a:r>
          <a:endParaRPr lang="ru-RU" dirty="0"/>
        </a:p>
      </dgm:t>
    </dgm:pt>
    <dgm:pt modelId="{173CA7A1-E6FC-423D-8CA0-8AC5C5BF943D}" type="parTrans" cxnId="{93BCDA2C-C55C-4777-93F9-B625CB5CA4B4}">
      <dgm:prSet/>
      <dgm:spPr/>
      <dgm:t>
        <a:bodyPr/>
        <a:lstStyle/>
        <a:p>
          <a:endParaRPr lang="ru-RU"/>
        </a:p>
      </dgm:t>
    </dgm:pt>
    <dgm:pt modelId="{C1AE8D7D-757D-4904-86BD-9F5E2E5FC1A6}" type="sibTrans" cxnId="{93BCDA2C-C55C-4777-93F9-B625CB5CA4B4}">
      <dgm:prSet/>
      <dgm:spPr/>
      <dgm:t>
        <a:bodyPr/>
        <a:lstStyle/>
        <a:p>
          <a:endParaRPr lang="ru-RU"/>
        </a:p>
      </dgm:t>
    </dgm:pt>
    <dgm:pt modelId="{A50E1AA1-AAB0-4780-92D4-EFCA3CC9CD12}">
      <dgm:prSet/>
      <dgm:spPr/>
      <dgm:t>
        <a:bodyPr/>
        <a:lstStyle/>
        <a:p>
          <a:pPr algn="ctr" rtl="0"/>
          <a:r>
            <a:rPr lang="ru-RU" altLang="ru-RU" dirty="0" smtClean="0">
              <a:solidFill>
                <a:schemeClr val="tx1"/>
              </a:solidFill>
            </a:rPr>
            <a:t>Федеральный закон от 31 декабря 2014 г. № 511-ФЗ </a:t>
          </a:r>
          <a:br>
            <a:rPr lang="ru-RU" altLang="ru-RU" dirty="0" smtClean="0">
              <a:solidFill>
                <a:schemeClr val="tx1"/>
              </a:solidFill>
            </a:rPr>
          </a:br>
          <a:r>
            <a:rPr lang="ru-RU" altLang="ru-RU" dirty="0" smtClean="0">
              <a:solidFill>
                <a:schemeClr val="tx1"/>
              </a:solidFill>
            </a:rPr>
            <a:t>«О внесении изменений в Федеральный закон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</a:r>
          <a:endParaRPr lang="ru-RU" dirty="0"/>
        </a:p>
      </dgm:t>
    </dgm:pt>
    <dgm:pt modelId="{7ACFD2F6-6652-41CD-85B2-ACFB155C1618}" type="parTrans" cxnId="{916294BB-A777-4091-8293-5C11C2DB2B94}">
      <dgm:prSet/>
      <dgm:spPr/>
      <dgm:t>
        <a:bodyPr/>
        <a:lstStyle/>
        <a:p>
          <a:endParaRPr lang="ru-RU"/>
        </a:p>
      </dgm:t>
    </dgm:pt>
    <dgm:pt modelId="{1EEE1EC0-0DA4-4CF3-8072-262A837C250A}" type="sibTrans" cxnId="{916294BB-A777-4091-8293-5C11C2DB2B94}">
      <dgm:prSet/>
      <dgm:spPr/>
      <dgm:t>
        <a:bodyPr/>
        <a:lstStyle/>
        <a:p>
          <a:endParaRPr lang="ru-RU"/>
        </a:p>
      </dgm:t>
    </dgm:pt>
    <dgm:pt modelId="{D8395A22-6B06-4DB1-8011-2E8F344210C9}">
      <dgm:prSet/>
      <dgm:spPr/>
      <dgm:t>
        <a:bodyPr/>
        <a:lstStyle/>
        <a:p>
          <a:pPr algn="ctr" rtl="0"/>
          <a:r>
            <a:rPr lang="ru-RU" altLang="ru-RU" dirty="0" smtClean="0">
              <a:solidFill>
                <a:schemeClr val="tx1"/>
              </a:solidFill>
            </a:rPr>
            <a:t>Постановление Правительства Российской Федерации </a:t>
          </a:r>
          <a:br>
            <a:rPr lang="ru-RU" altLang="ru-RU" dirty="0" smtClean="0">
              <a:solidFill>
                <a:schemeClr val="tx1"/>
              </a:solidFill>
            </a:rPr>
          </a:br>
          <a:r>
            <a:rPr lang="ru-RU" altLang="ru-RU" dirty="0" smtClean="0">
              <a:solidFill>
                <a:schemeClr val="tx1"/>
              </a:solidFill>
            </a:rPr>
            <a:t>от 28  апреля 2015 г. № 415 «О правилах формирования </a:t>
          </a:r>
          <a:br>
            <a:rPr lang="ru-RU" altLang="ru-RU" dirty="0" smtClean="0">
              <a:solidFill>
                <a:schemeClr val="tx1"/>
              </a:solidFill>
            </a:rPr>
          </a:br>
          <a:r>
            <a:rPr lang="ru-RU" altLang="ru-RU" dirty="0" smtClean="0">
              <a:solidFill>
                <a:schemeClr val="tx1"/>
              </a:solidFill>
            </a:rPr>
            <a:t>и ведения Единого реестра проверок»</a:t>
          </a:r>
          <a:endParaRPr lang="ru-RU" dirty="0"/>
        </a:p>
      </dgm:t>
    </dgm:pt>
    <dgm:pt modelId="{E017CB53-44D0-43DA-9A74-C8B0CEA69022}" type="parTrans" cxnId="{726B18B0-64F2-4E89-978D-3AF47A377D0D}">
      <dgm:prSet/>
      <dgm:spPr/>
      <dgm:t>
        <a:bodyPr/>
        <a:lstStyle/>
        <a:p>
          <a:endParaRPr lang="ru-RU"/>
        </a:p>
      </dgm:t>
    </dgm:pt>
    <dgm:pt modelId="{330E23B9-0E89-4A3A-A128-111FFBA43AAA}" type="sibTrans" cxnId="{726B18B0-64F2-4E89-978D-3AF47A377D0D}">
      <dgm:prSet/>
      <dgm:spPr/>
      <dgm:t>
        <a:bodyPr/>
        <a:lstStyle/>
        <a:p>
          <a:endParaRPr lang="ru-RU"/>
        </a:p>
      </dgm:t>
    </dgm:pt>
    <dgm:pt modelId="{8400626E-32F9-47A5-AF74-FC2607DE5456}" type="pres">
      <dgm:prSet presAssocID="{AE3C25C3-7D33-4A44-96D9-1B5AB35FDD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55C173-17B5-4383-814A-4C8C1DC0A370}" type="pres">
      <dgm:prSet presAssocID="{C212C94D-D296-427D-A868-B3E98B2FE1B1}" presName="thickLine" presStyleLbl="alignNode1" presStyleIdx="0" presStyleCnt="3"/>
      <dgm:spPr/>
    </dgm:pt>
    <dgm:pt modelId="{43C94337-03AE-4EEB-A2DD-FC2FECFE7E86}" type="pres">
      <dgm:prSet presAssocID="{C212C94D-D296-427D-A868-B3E98B2FE1B1}" presName="horz1" presStyleCnt="0"/>
      <dgm:spPr/>
    </dgm:pt>
    <dgm:pt modelId="{7A373752-AADB-4D55-8DAA-1E5A65E80444}" type="pres">
      <dgm:prSet presAssocID="{C212C94D-D296-427D-A868-B3E98B2FE1B1}" presName="tx1" presStyleLbl="revTx" presStyleIdx="0" presStyleCnt="3"/>
      <dgm:spPr/>
      <dgm:t>
        <a:bodyPr/>
        <a:lstStyle/>
        <a:p>
          <a:endParaRPr lang="ru-RU"/>
        </a:p>
      </dgm:t>
    </dgm:pt>
    <dgm:pt modelId="{50845416-723B-4599-9A64-7A9DD3D256A2}" type="pres">
      <dgm:prSet presAssocID="{C212C94D-D296-427D-A868-B3E98B2FE1B1}" presName="vert1" presStyleCnt="0"/>
      <dgm:spPr/>
    </dgm:pt>
    <dgm:pt modelId="{D615C62F-D977-4B8A-8C40-197FF3F34691}" type="pres">
      <dgm:prSet presAssocID="{A50E1AA1-AAB0-4780-92D4-EFCA3CC9CD12}" presName="thickLine" presStyleLbl="alignNode1" presStyleIdx="1" presStyleCnt="3"/>
      <dgm:spPr/>
    </dgm:pt>
    <dgm:pt modelId="{0E2FD04F-397F-4DA4-BEC8-F56F16D7531F}" type="pres">
      <dgm:prSet presAssocID="{A50E1AA1-AAB0-4780-92D4-EFCA3CC9CD12}" presName="horz1" presStyleCnt="0"/>
      <dgm:spPr/>
    </dgm:pt>
    <dgm:pt modelId="{D5480ECF-21BE-47C0-A47F-3E2C1B4EEAEC}" type="pres">
      <dgm:prSet presAssocID="{A50E1AA1-AAB0-4780-92D4-EFCA3CC9CD12}" presName="tx1" presStyleLbl="revTx" presStyleIdx="1" presStyleCnt="3" custScaleY="144648"/>
      <dgm:spPr/>
      <dgm:t>
        <a:bodyPr/>
        <a:lstStyle/>
        <a:p>
          <a:endParaRPr lang="ru-RU"/>
        </a:p>
      </dgm:t>
    </dgm:pt>
    <dgm:pt modelId="{ED59BFED-D56B-48D7-BED9-B1FFA1569E62}" type="pres">
      <dgm:prSet presAssocID="{A50E1AA1-AAB0-4780-92D4-EFCA3CC9CD12}" presName="vert1" presStyleCnt="0"/>
      <dgm:spPr/>
    </dgm:pt>
    <dgm:pt modelId="{8CD36158-9C96-4074-862A-FAC589A79B4B}" type="pres">
      <dgm:prSet presAssocID="{D8395A22-6B06-4DB1-8011-2E8F344210C9}" presName="thickLine" presStyleLbl="alignNode1" presStyleIdx="2" presStyleCnt="3"/>
      <dgm:spPr/>
    </dgm:pt>
    <dgm:pt modelId="{EA0D8942-E959-4CD3-B93B-C5FC23D41D5A}" type="pres">
      <dgm:prSet presAssocID="{D8395A22-6B06-4DB1-8011-2E8F344210C9}" presName="horz1" presStyleCnt="0"/>
      <dgm:spPr/>
    </dgm:pt>
    <dgm:pt modelId="{3E42CE2E-C4F2-4D37-8F42-C4E55308C423}" type="pres">
      <dgm:prSet presAssocID="{D8395A22-6B06-4DB1-8011-2E8F344210C9}" presName="tx1" presStyleLbl="revTx" presStyleIdx="2" presStyleCnt="3"/>
      <dgm:spPr/>
      <dgm:t>
        <a:bodyPr/>
        <a:lstStyle/>
        <a:p>
          <a:endParaRPr lang="ru-RU"/>
        </a:p>
      </dgm:t>
    </dgm:pt>
    <dgm:pt modelId="{DCCFBCA7-589C-458D-9C6C-1B9129C15AEF}" type="pres">
      <dgm:prSet presAssocID="{D8395A22-6B06-4DB1-8011-2E8F344210C9}" presName="vert1" presStyleCnt="0"/>
      <dgm:spPr/>
    </dgm:pt>
  </dgm:ptLst>
  <dgm:cxnLst>
    <dgm:cxn modelId="{EBB18047-EC0B-4746-8873-62B2310160C5}" type="presOf" srcId="{D8395A22-6B06-4DB1-8011-2E8F344210C9}" destId="{3E42CE2E-C4F2-4D37-8F42-C4E55308C423}" srcOrd="0" destOrd="0" presId="urn:microsoft.com/office/officeart/2008/layout/LinedList"/>
    <dgm:cxn modelId="{32BFFEA9-4161-421F-93B8-E1759A6F5D03}" type="presOf" srcId="{AE3C25C3-7D33-4A44-96D9-1B5AB35FDDC8}" destId="{8400626E-32F9-47A5-AF74-FC2607DE5456}" srcOrd="0" destOrd="0" presId="urn:microsoft.com/office/officeart/2008/layout/LinedList"/>
    <dgm:cxn modelId="{070A746F-4749-4981-B827-8291CEE23547}" type="presOf" srcId="{C212C94D-D296-427D-A868-B3E98B2FE1B1}" destId="{7A373752-AADB-4D55-8DAA-1E5A65E80444}" srcOrd="0" destOrd="0" presId="urn:microsoft.com/office/officeart/2008/layout/LinedList"/>
    <dgm:cxn modelId="{93BCDA2C-C55C-4777-93F9-B625CB5CA4B4}" srcId="{AE3C25C3-7D33-4A44-96D9-1B5AB35FDDC8}" destId="{C212C94D-D296-427D-A868-B3E98B2FE1B1}" srcOrd="0" destOrd="0" parTransId="{173CA7A1-E6FC-423D-8CA0-8AC5C5BF943D}" sibTransId="{C1AE8D7D-757D-4904-86BD-9F5E2E5FC1A6}"/>
    <dgm:cxn modelId="{916294BB-A777-4091-8293-5C11C2DB2B94}" srcId="{AE3C25C3-7D33-4A44-96D9-1B5AB35FDDC8}" destId="{A50E1AA1-AAB0-4780-92D4-EFCA3CC9CD12}" srcOrd="1" destOrd="0" parTransId="{7ACFD2F6-6652-41CD-85B2-ACFB155C1618}" sibTransId="{1EEE1EC0-0DA4-4CF3-8072-262A837C250A}"/>
    <dgm:cxn modelId="{2DFA6F24-0D9D-4FFF-A76B-36BC5CD8321E}" type="presOf" srcId="{A50E1AA1-AAB0-4780-92D4-EFCA3CC9CD12}" destId="{D5480ECF-21BE-47C0-A47F-3E2C1B4EEAEC}" srcOrd="0" destOrd="0" presId="urn:microsoft.com/office/officeart/2008/layout/LinedList"/>
    <dgm:cxn modelId="{726B18B0-64F2-4E89-978D-3AF47A377D0D}" srcId="{AE3C25C3-7D33-4A44-96D9-1B5AB35FDDC8}" destId="{D8395A22-6B06-4DB1-8011-2E8F344210C9}" srcOrd="2" destOrd="0" parTransId="{E017CB53-44D0-43DA-9A74-C8B0CEA69022}" sibTransId="{330E23B9-0E89-4A3A-A128-111FFBA43AAA}"/>
    <dgm:cxn modelId="{552888F7-DFAA-4E37-B552-98954D3E6154}" type="presParOf" srcId="{8400626E-32F9-47A5-AF74-FC2607DE5456}" destId="{3A55C173-17B5-4383-814A-4C8C1DC0A370}" srcOrd="0" destOrd="0" presId="urn:microsoft.com/office/officeart/2008/layout/LinedList"/>
    <dgm:cxn modelId="{84D43A2F-2893-4883-83E7-8A6DB6368405}" type="presParOf" srcId="{8400626E-32F9-47A5-AF74-FC2607DE5456}" destId="{43C94337-03AE-4EEB-A2DD-FC2FECFE7E86}" srcOrd="1" destOrd="0" presId="urn:microsoft.com/office/officeart/2008/layout/LinedList"/>
    <dgm:cxn modelId="{B3AC1FC8-7AA2-406D-B67F-467AE7FE75ED}" type="presParOf" srcId="{43C94337-03AE-4EEB-A2DD-FC2FECFE7E86}" destId="{7A373752-AADB-4D55-8DAA-1E5A65E80444}" srcOrd="0" destOrd="0" presId="urn:microsoft.com/office/officeart/2008/layout/LinedList"/>
    <dgm:cxn modelId="{3CC37F97-046C-451D-89FE-F67B16B72F27}" type="presParOf" srcId="{43C94337-03AE-4EEB-A2DD-FC2FECFE7E86}" destId="{50845416-723B-4599-9A64-7A9DD3D256A2}" srcOrd="1" destOrd="0" presId="urn:microsoft.com/office/officeart/2008/layout/LinedList"/>
    <dgm:cxn modelId="{6F7254C9-ADE3-42D1-96C5-CF6D761E6454}" type="presParOf" srcId="{8400626E-32F9-47A5-AF74-FC2607DE5456}" destId="{D615C62F-D977-4B8A-8C40-197FF3F34691}" srcOrd="2" destOrd="0" presId="urn:microsoft.com/office/officeart/2008/layout/LinedList"/>
    <dgm:cxn modelId="{79B7FC90-B4E3-4A3E-97EF-8CEDB26DF18A}" type="presParOf" srcId="{8400626E-32F9-47A5-AF74-FC2607DE5456}" destId="{0E2FD04F-397F-4DA4-BEC8-F56F16D7531F}" srcOrd="3" destOrd="0" presId="urn:microsoft.com/office/officeart/2008/layout/LinedList"/>
    <dgm:cxn modelId="{3B75A618-3062-4D9F-B3FB-8C3683B6C6E5}" type="presParOf" srcId="{0E2FD04F-397F-4DA4-BEC8-F56F16D7531F}" destId="{D5480ECF-21BE-47C0-A47F-3E2C1B4EEAEC}" srcOrd="0" destOrd="0" presId="urn:microsoft.com/office/officeart/2008/layout/LinedList"/>
    <dgm:cxn modelId="{5BE32B8D-94FE-4675-86EA-7AE4E7D5BCA4}" type="presParOf" srcId="{0E2FD04F-397F-4DA4-BEC8-F56F16D7531F}" destId="{ED59BFED-D56B-48D7-BED9-B1FFA1569E62}" srcOrd="1" destOrd="0" presId="urn:microsoft.com/office/officeart/2008/layout/LinedList"/>
    <dgm:cxn modelId="{4BBB322F-0529-442E-BC07-32C95D4E9016}" type="presParOf" srcId="{8400626E-32F9-47A5-AF74-FC2607DE5456}" destId="{8CD36158-9C96-4074-862A-FAC589A79B4B}" srcOrd="4" destOrd="0" presId="urn:microsoft.com/office/officeart/2008/layout/LinedList"/>
    <dgm:cxn modelId="{6F7878D7-6E1D-444E-9295-53E1066CF907}" type="presParOf" srcId="{8400626E-32F9-47A5-AF74-FC2607DE5456}" destId="{EA0D8942-E959-4CD3-B93B-C5FC23D41D5A}" srcOrd="5" destOrd="0" presId="urn:microsoft.com/office/officeart/2008/layout/LinedList"/>
    <dgm:cxn modelId="{5D77969E-11C8-4141-B6E5-155619D2EAD4}" type="presParOf" srcId="{EA0D8942-E959-4CD3-B93B-C5FC23D41D5A}" destId="{3E42CE2E-C4F2-4D37-8F42-C4E55308C423}" srcOrd="0" destOrd="0" presId="urn:microsoft.com/office/officeart/2008/layout/LinedList"/>
    <dgm:cxn modelId="{7C1D27FD-2D17-401A-9D94-FBA47C108D5C}" type="presParOf" srcId="{EA0D8942-E959-4CD3-B93B-C5FC23D41D5A}" destId="{DCCFBCA7-589C-458D-9C6C-1B9129C15AE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5C173-17B5-4383-814A-4C8C1DC0A370}">
      <dsp:nvSpPr>
        <dsp:cNvPr id="0" name=""/>
        <dsp:cNvSpPr/>
      </dsp:nvSpPr>
      <dsp:spPr>
        <a:xfrm>
          <a:off x="0" y="909"/>
          <a:ext cx="7908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73752-AADB-4D55-8DAA-1E5A65E80444}">
      <dsp:nvSpPr>
        <dsp:cNvPr id="0" name=""/>
        <dsp:cNvSpPr/>
      </dsp:nvSpPr>
      <dsp:spPr>
        <a:xfrm>
          <a:off x="0" y="909"/>
          <a:ext cx="7908515" cy="1366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>
              <a:solidFill>
                <a:schemeClr val="tx1"/>
              </a:solidFill>
            </a:rPr>
            <a:t>Пункт 6 перечня поручений Президента Российской Федерации от 27 декабря 2013 г. № Пр-3086</a:t>
          </a:r>
          <a:endParaRPr lang="ru-RU" sz="2400" kern="1200" dirty="0"/>
        </a:p>
      </dsp:txBody>
      <dsp:txXfrm>
        <a:off x="0" y="909"/>
        <a:ext cx="7908515" cy="1366577"/>
      </dsp:txXfrm>
    </dsp:sp>
    <dsp:sp modelId="{D615C62F-D977-4B8A-8C40-197FF3F34691}">
      <dsp:nvSpPr>
        <dsp:cNvPr id="0" name=""/>
        <dsp:cNvSpPr/>
      </dsp:nvSpPr>
      <dsp:spPr>
        <a:xfrm>
          <a:off x="0" y="1367486"/>
          <a:ext cx="7908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80ECF-21BE-47C0-A47F-3E2C1B4EEAEC}">
      <dsp:nvSpPr>
        <dsp:cNvPr id="0" name=""/>
        <dsp:cNvSpPr/>
      </dsp:nvSpPr>
      <dsp:spPr>
        <a:xfrm>
          <a:off x="0" y="1367486"/>
          <a:ext cx="7900791" cy="197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>
              <a:solidFill>
                <a:schemeClr val="tx1"/>
              </a:solidFill>
            </a:rPr>
            <a:t>Федеральный закон от 31 декабря 2014 г. № 511-ФЗ </a:t>
          </a:r>
          <a:br>
            <a:rPr lang="ru-RU" altLang="ru-RU" sz="2400" kern="1200" dirty="0" smtClean="0">
              <a:solidFill>
                <a:schemeClr val="tx1"/>
              </a:solidFill>
            </a:rPr>
          </a:br>
          <a:r>
            <a:rPr lang="ru-RU" altLang="ru-RU" sz="2400" kern="1200" dirty="0" smtClean="0">
              <a:solidFill>
                <a:schemeClr val="tx1"/>
              </a:solidFill>
            </a:rPr>
            <a:t>«О внесении изменений в Федеральный закон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</a:r>
          <a:endParaRPr lang="ru-RU" sz="2400" kern="1200" dirty="0"/>
        </a:p>
      </dsp:txBody>
      <dsp:txXfrm>
        <a:off x="0" y="1367486"/>
        <a:ext cx="7900791" cy="1976726"/>
      </dsp:txXfrm>
    </dsp:sp>
    <dsp:sp modelId="{8CD36158-9C96-4074-862A-FAC589A79B4B}">
      <dsp:nvSpPr>
        <dsp:cNvPr id="0" name=""/>
        <dsp:cNvSpPr/>
      </dsp:nvSpPr>
      <dsp:spPr>
        <a:xfrm>
          <a:off x="0" y="3344213"/>
          <a:ext cx="79085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2CE2E-C4F2-4D37-8F42-C4E55308C423}">
      <dsp:nvSpPr>
        <dsp:cNvPr id="0" name=""/>
        <dsp:cNvSpPr/>
      </dsp:nvSpPr>
      <dsp:spPr>
        <a:xfrm>
          <a:off x="0" y="3344213"/>
          <a:ext cx="7908515" cy="1366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>
              <a:solidFill>
                <a:schemeClr val="tx1"/>
              </a:solidFill>
            </a:rPr>
            <a:t>Постановление Правительства Российской Федерации </a:t>
          </a:r>
          <a:br>
            <a:rPr lang="ru-RU" altLang="ru-RU" sz="2400" kern="1200" dirty="0" smtClean="0">
              <a:solidFill>
                <a:schemeClr val="tx1"/>
              </a:solidFill>
            </a:rPr>
          </a:br>
          <a:r>
            <a:rPr lang="ru-RU" altLang="ru-RU" sz="2400" kern="1200" dirty="0" smtClean="0">
              <a:solidFill>
                <a:schemeClr val="tx1"/>
              </a:solidFill>
            </a:rPr>
            <a:t>от 28  апреля 2015 г. № 415 «О правилах формирования </a:t>
          </a:r>
          <a:br>
            <a:rPr lang="ru-RU" altLang="ru-RU" sz="2400" kern="1200" dirty="0" smtClean="0">
              <a:solidFill>
                <a:schemeClr val="tx1"/>
              </a:solidFill>
            </a:rPr>
          </a:br>
          <a:r>
            <a:rPr lang="ru-RU" altLang="ru-RU" sz="2400" kern="1200" dirty="0" smtClean="0">
              <a:solidFill>
                <a:schemeClr val="tx1"/>
              </a:solidFill>
            </a:rPr>
            <a:t>и ведения Единого реестра проверок»</a:t>
          </a:r>
          <a:endParaRPr lang="ru-RU" sz="2400" kern="1200" dirty="0"/>
        </a:p>
      </dsp:txBody>
      <dsp:txXfrm>
        <a:off x="0" y="3344213"/>
        <a:ext cx="7908515" cy="1366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B5E12-79CB-4149-8B2B-2B6040340F74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39577-318D-412C-9F6B-46841683A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39577-318D-412C-9F6B-46841683AF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5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7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7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7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7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81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9B18A9-D6D4-4B69-9247-FC0D6023809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81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39577-318D-412C-9F6B-46841683AF5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5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C31B-F1A9-4A9E-BE55-6530DED98A0C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7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0EE6-6CB1-4307-BD71-6DB73E1D36A1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4"/>
            <a:ext cx="5800725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ADC7-EB09-42AD-970C-4070C53540BE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66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1"/>
            <a:ext cx="6624736" cy="5620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6624736" cy="428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8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547664" y="548681"/>
            <a:ext cx="3384376" cy="56207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3384376" cy="428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5148064" y="1340768"/>
            <a:ext cx="3528392" cy="428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43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1"/>
            <a:ext cx="6624736" cy="5620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774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D5200E-1758-4055-AA89-278F4D95D927}" type="datetime1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6FAAB-7B04-4720-8C6B-6D1067C76E6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2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5DD7-A932-4739-82D3-BCE3CDCFDD24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0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CB96-C747-4859-88E9-4E36C0993A6B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6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4FD0-30F7-4B06-8C98-1A19A5E02194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70BD-BF57-4762-9F75-9914D8737654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034A-B594-412E-9763-BE176C952C43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07DC-AC2E-4732-B89C-9C087C486936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D4EA-F3CE-48BC-BD1D-36FFA26D2473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0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0768-CE16-48F8-8BF9-474241403A04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DE7F-32C5-4F82-8BD6-8AB86A56053B}" type="datetime1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E40B6-8940-4E0A-A1EF-251E457F3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1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1692275" y="981075"/>
            <a:ext cx="72009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8305801" y="6453188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9855C9A2-0B86-4C24-8601-C1CE43EA15C9}" type="slidenum">
              <a:rPr lang="ru-RU" sz="1200" b="1" smtClean="0">
                <a:solidFill>
                  <a:srgbClr val="7F7F7F"/>
                </a:solidFill>
                <a:latin typeface="Constantia" pitchFamily="18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b="1" smtClean="0">
              <a:solidFill>
                <a:srgbClr val="7F7F7F"/>
              </a:solidFill>
              <a:latin typeface="Constant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6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jpe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3" y="154262"/>
            <a:ext cx="5447184" cy="98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42570" y="3165548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altLang="ru-RU" sz="3700" b="1" dirty="0" smtClean="0">
                <a:solidFill>
                  <a:schemeClr val="bg1"/>
                </a:solidFill>
                <a:latin typeface="Arial Narrow"/>
                <a:cs typeface="Arial Narrow"/>
              </a:rPr>
              <a:t>Единый реестр проверок юридических </a:t>
            </a:r>
            <a:r>
              <a:rPr lang="ru-RU" altLang="ru-RU" sz="3700" b="1" dirty="0">
                <a:solidFill>
                  <a:schemeClr val="bg1"/>
                </a:solidFill>
                <a:latin typeface="Arial Narrow"/>
                <a:cs typeface="Arial Narrow"/>
              </a:rPr>
              <a:t>лиц и </a:t>
            </a:r>
            <a:r>
              <a:rPr lang="ru-RU" altLang="ru-RU" sz="3700" b="1" dirty="0" smtClean="0">
                <a:solidFill>
                  <a:schemeClr val="bg1"/>
                </a:solidFill>
                <a:latin typeface="Arial Narrow"/>
                <a:cs typeface="Arial Narrow"/>
              </a:rPr>
              <a:t>индивидуальных предпринимателей </a:t>
            </a:r>
            <a:endParaRPr lang="ru-RU" sz="3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827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47712" y="4978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5" y="154255"/>
            <a:ext cx="3728267" cy="67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72504002"/>
              </p:ext>
            </p:extLst>
          </p:nvPr>
        </p:nvGraphicFramePr>
        <p:xfrm>
          <a:off x="362653" y="1765300"/>
          <a:ext cx="7908515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7" name="Рисунок 2"/>
          <p:cNvPicPr>
            <a:picLocks noChangeAspect="1"/>
          </p:cNvPicPr>
          <p:nvPr/>
        </p:nvPicPr>
        <p:blipFill>
          <a:blip r:embed="rId10" cstate="print"/>
          <a:srcRect l="97723"/>
          <a:stretch>
            <a:fillRect/>
          </a:stretch>
        </p:blipFill>
        <p:spPr bwMode="auto">
          <a:xfrm>
            <a:off x="8882075" y="0"/>
            <a:ext cx="261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362653" y="903224"/>
            <a:ext cx="7908515" cy="488623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Правовые основания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  <a:cs typeface="+mn-cs"/>
              </a:rPr>
              <a:t>2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0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827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47712" y="4978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155"/>
            <a:ext cx="3372665" cy="61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Рисунок 2"/>
          <p:cNvPicPr>
            <a:picLocks noChangeAspect="1"/>
          </p:cNvPicPr>
          <p:nvPr/>
        </p:nvPicPr>
        <p:blipFill>
          <a:blip r:embed="rId5" cstate="print"/>
          <a:srcRect l="97723"/>
          <a:stretch>
            <a:fillRect/>
          </a:stretch>
        </p:blipFill>
        <p:spPr bwMode="auto">
          <a:xfrm>
            <a:off x="8882075" y="0"/>
            <a:ext cx="261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228600" y="750824"/>
            <a:ext cx="8461375" cy="488623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Единый реестр проверок</a:t>
            </a:r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</a:rPr>
              <a:t>3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2951" y="1485901"/>
            <a:ext cx="7952672" cy="9429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В Единый реестр проверок подлежит включению информация </a:t>
            </a:r>
            <a:br>
              <a:rPr lang="ru-RU" sz="2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о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проверках, проводимых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в соответствии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с: 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7521" y="2819400"/>
            <a:ext cx="3800475" cy="3257549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Федеральным законом </a:t>
            </a:r>
            <a:br>
              <a:rPr lang="ru-RU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от 26 декабря 2008 г. № 294-ФЗ «О защите прав юридических лиц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индивидуальных предпринимателей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осуществлении государственного контроля (надзора)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муниципального контроля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889500" y="2819401"/>
            <a:ext cx="3800475" cy="325754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Другими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федеральными законами, устанавливающими особенности организации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проведения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7468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1" y="0"/>
            <a:ext cx="88827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47712" y="4978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97"/>
            <a:ext cx="3410765" cy="61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Рисунок 2"/>
          <p:cNvPicPr>
            <a:picLocks noChangeAspect="1"/>
          </p:cNvPicPr>
          <p:nvPr/>
        </p:nvPicPr>
        <p:blipFill>
          <a:blip r:embed="rId5" cstate="print"/>
          <a:srcRect l="97723"/>
          <a:stretch>
            <a:fillRect/>
          </a:stretch>
        </p:blipFill>
        <p:spPr bwMode="auto">
          <a:xfrm>
            <a:off x="8882075" y="0"/>
            <a:ext cx="261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132536" y="754162"/>
            <a:ext cx="8649514" cy="488623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Единый реестр проверок</a:t>
            </a: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</a:rPr>
              <a:t>4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48754" y="1340643"/>
            <a:ext cx="8241221" cy="615553"/>
            <a:chOff x="448754" y="1498997"/>
            <a:chExt cx="8241221" cy="61555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754" y="1578173"/>
              <a:ext cx="4397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025525" y="1498997"/>
              <a:ext cx="76644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dirty="0"/>
                <a:t>П</a:t>
              </a:r>
              <a:r>
                <a:rPr lang="ru-RU" sz="1700" dirty="0" smtClean="0"/>
                <a:t>озволит </a:t>
              </a:r>
              <a:r>
                <a:rPr lang="ru-RU" sz="1700" dirty="0"/>
                <a:t>сформировать механизм, обеспечивающий внедрение системы раскрытия сведений о результатах проведения контрольных мероприятий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90478" y="1956196"/>
            <a:ext cx="733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В Едином реестре проверок должна содержаться </a:t>
            </a:r>
            <a:r>
              <a:rPr lang="ru-RU" u="sng" dirty="0" smtClean="0"/>
              <a:t>информация:</a:t>
            </a:r>
            <a:endParaRPr lang="ru-RU" u="sng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132537" y="2412678"/>
            <a:ext cx="8649513" cy="1695450"/>
            <a:chOff x="132537" y="2581274"/>
            <a:chExt cx="8557439" cy="169545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2537" y="2581274"/>
              <a:ext cx="3506012" cy="169545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проверке;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об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органе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контроля;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о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лице, в отношении которого проводится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проверка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;</a:t>
              </a: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3638549" y="3428999"/>
              <a:ext cx="885826" cy="0"/>
            </a:xfrm>
            <a:prstGeom prst="straightConnector1">
              <a:avLst/>
            </a:prstGeom>
            <a:ln w="57150">
              <a:noFill/>
              <a:tailEnd type="arrow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4524376" y="2581274"/>
              <a:ext cx="4165600" cy="16954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Указанная информация включается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в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реестр проверок </a:t>
              </a:r>
              <a:r>
                <a:rPr lang="ru-RU" sz="1600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не позднее </a:t>
              </a:r>
              <a:r>
                <a:rPr lang="ru-RU" sz="1600" i="1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3 </a:t>
              </a:r>
              <a:r>
                <a:rPr lang="ru-RU" sz="1600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рабочих дней</a:t>
              </a:r>
              <a:r>
                <a:rPr lang="ru-RU" sz="16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6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600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</a:b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со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дня издания распоряжения или приказа руководителя (заместителя руководителя) органа контроля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о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проведении проверки 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32537" y="4305124"/>
            <a:ext cx="8649511" cy="1007325"/>
            <a:chOff x="132539" y="4438884"/>
            <a:chExt cx="8649511" cy="1007325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32539" y="4438884"/>
              <a:ext cx="3506012" cy="100732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 результатах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проверки;</a:t>
              </a:r>
              <a:endParaRPr lang="ru-RU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flipV="1">
              <a:off x="3645341" y="4886315"/>
              <a:ext cx="879036" cy="2"/>
            </a:xfrm>
            <a:prstGeom prst="straightConnector1">
              <a:avLst/>
            </a:prstGeom>
            <a:ln w="57150">
              <a:noFill/>
              <a:tailEnd type="arrow"/>
            </a:ln>
            <a:effectLst/>
            <a:sp3d>
              <a:bevelT w="139700" h="1397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4524377" y="4438884"/>
              <a:ext cx="4257673" cy="100732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Подлежит внесению в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реестр проверок уполномоченным должностным лицом органа контроля </a:t>
              </a:r>
              <a:r>
                <a:rPr lang="ru-RU" sz="16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не позднее 10 рабочих дней </a:t>
              </a:r>
              <a:r>
                <a:rPr lang="ru-RU" sz="1600" dirty="0" smtClean="0">
                  <a:solidFill>
                    <a:schemeClr val="accent2">
                      <a:lumMod val="50000"/>
                    </a:schemeClr>
                  </a:solidFill>
                  <a:latin typeface="Arial Narrow" panose="020B0606020202030204" pitchFamily="34" charset="0"/>
                </a:rPr>
                <a:t/>
              </a:r>
              <a:br>
                <a:rPr lang="ru-RU" sz="1600" dirty="0" smtClean="0">
                  <a:solidFill>
                    <a:schemeClr val="accent2">
                      <a:lumMod val="50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со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дня окончания проверки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32538" y="5452471"/>
            <a:ext cx="8649510" cy="1205381"/>
            <a:chOff x="88839" y="5567301"/>
            <a:chExt cx="8649510" cy="1205381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88839" y="5567301"/>
              <a:ext cx="3506011" cy="12053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 мерах, принятых по результатам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проверки;</a:t>
              </a:r>
              <a:endParaRPr lang="ru-RU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480676" y="5567301"/>
              <a:ext cx="4257673" cy="120538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Включается в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реестр проверок уполномоченным должностным лицом органа контроля </a:t>
              </a:r>
              <a:r>
                <a:rPr lang="ru-RU" sz="16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не позднее 5 рабочих дней</a:t>
              </a:r>
              <a:r>
                <a:rPr lang="ru-RU" sz="1600" dirty="0">
                  <a:solidFill>
                    <a:schemeClr val="accent2">
                      <a:lumMod val="50000"/>
                    </a:scheme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со дня поступления такой информации </a:t>
              </a:r>
              <a:r>
                <a:rPr lang="ru-RU" sz="1600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в </a:t>
              </a: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орган контроля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 flipV="1">
              <a:off x="3594850" y="6169991"/>
              <a:ext cx="885826" cy="9523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 стрелкой 37"/>
          <p:cNvCxnSpPr/>
          <p:nvPr/>
        </p:nvCxnSpPr>
        <p:spPr>
          <a:xfrm flipV="1">
            <a:off x="3676272" y="3260400"/>
            <a:ext cx="879036" cy="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645339" y="4802111"/>
            <a:ext cx="879036" cy="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" y="-2035"/>
            <a:ext cx="888274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47712" y="49783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97"/>
            <a:ext cx="3410765" cy="61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Рисунок 2"/>
          <p:cNvPicPr>
            <a:picLocks noChangeAspect="1"/>
          </p:cNvPicPr>
          <p:nvPr/>
        </p:nvPicPr>
        <p:blipFill>
          <a:blip r:embed="rId5" cstate="print"/>
          <a:srcRect l="97723"/>
          <a:stretch>
            <a:fillRect/>
          </a:stretch>
        </p:blipFill>
        <p:spPr bwMode="auto">
          <a:xfrm>
            <a:off x="8882075" y="0"/>
            <a:ext cx="2619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132536" y="906562"/>
            <a:ext cx="8649514" cy="636488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bg1"/>
                </a:solidFill>
              </a:rPr>
              <a:t>Единый реестр проверок</a:t>
            </a:r>
          </a:p>
        </p:txBody>
      </p:sp>
      <p:sp>
        <p:nvSpPr>
          <p:cNvPr id="9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</a:rPr>
              <a:t>5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13092" y="1915755"/>
            <a:ext cx="8649513" cy="1988799"/>
            <a:chOff x="132537" y="2581274"/>
            <a:chExt cx="8557439" cy="169545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2537" y="2581274"/>
              <a:ext cx="3506012" cy="169545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ru-RU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3638549" y="3428999"/>
              <a:ext cx="885826" cy="0"/>
            </a:xfrm>
            <a:prstGeom prst="straightConnector1">
              <a:avLst/>
            </a:prstGeom>
            <a:ln w="57150">
              <a:noFill/>
              <a:tailEnd type="arrow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4524376" y="2581274"/>
              <a:ext cx="4165600" cy="16954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Указанная информация подлежит внесению </a:t>
              </a:r>
              <a:r>
                <a:rPr lang="ru-RU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в Единый </a:t>
              </a: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реестр проверок уполномоченным должностным лицом органа контроля </a:t>
              </a:r>
              <a:r>
                <a:rPr lang="ru-RU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не </a:t>
              </a:r>
              <a:r>
                <a:rPr lang="ru-RU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позднее дня направления </a:t>
              </a:r>
              <a:r>
                <a:rPr lang="ru-RU" dirty="0" smtClean="0">
                  <a:solidFill>
                    <a:srgbClr val="FF0000"/>
                  </a:solidFill>
                  <a:latin typeface="Arial Narrow" panose="020B0606020202030204" pitchFamily="34" charset="0"/>
                </a:rPr>
                <a:t>уведомления</a:t>
              </a:r>
              <a:endParaRPr lang="ru-RU" dirty="0">
                <a:solidFill>
                  <a:srgbClr val="FF0000"/>
                </a:solidFill>
                <a:latin typeface="Arial Narrow" panose="020B0606020202030204" pitchFamily="34" charset="0"/>
              </a:endParaRPr>
            </a:p>
            <a:p>
              <a:pPr algn="ctr"/>
              <a:endParaRPr lang="ru-RU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cxnSp>
        <p:nvCxnSpPr>
          <p:cNvPr id="38" name="Прямая со стрелкой 37"/>
          <p:cNvCxnSpPr/>
          <p:nvPr/>
        </p:nvCxnSpPr>
        <p:spPr>
          <a:xfrm flipV="1">
            <a:off x="3676270" y="2910155"/>
            <a:ext cx="879036" cy="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2536" y="2032992"/>
            <a:ext cx="3372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об </a:t>
            </a:r>
            <a:r>
              <a:rPr lang="ru-RU" dirty="0">
                <a:latin typeface="Arial Narrow" panose="020B0606020202030204" pitchFamily="34" charset="0"/>
              </a:rPr>
              <a:t>уведомлении проверяемого лица о проведении проверки </a:t>
            </a:r>
            <a:r>
              <a:rPr lang="ru-RU" dirty="0" smtClean="0">
                <a:latin typeface="Arial Narrow" panose="020B0606020202030204" pitchFamily="34" charset="0"/>
              </a:rPr>
              <a:t/>
            </a:r>
            <a:br>
              <a:rPr lang="ru-RU" dirty="0" smtClean="0">
                <a:latin typeface="Arial Narrow" panose="020B0606020202030204" pitchFamily="34" charset="0"/>
              </a:rPr>
            </a:br>
            <a:r>
              <a:rPr lang="ru-RU" dirty="0" smtClean="0">
                <a:latin typeface="Arial Narrow" panose="020B0606020202030204" pitchFamily="34" charset="0"/>
              </a:rPr>
              <a:t>с </a:t>
            </a:r>
            <a:r>
              <a:rPr lang="ru-RU" dirty="0">
                <a:latin typeface="Arial Narrow" panose="020B0606020202030204" pitchFamily="34" charset="0"/>
              </a:rPr>
              <a:t>указанием даты и способа уведомления </a:t>
            </a:r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случаях, предусмотренных </a:t>
            </a:r>
            <a:r>
              <a:rPr lang="ru-RU" dirty="0" smtClean="0">
                <a:latin typeface="Arial Narrow" panose="020B0606020202030204" pitchFamily="34" charset="0"/>
              </a:rPr>
              <a:t>Федеральным законом № 294-ФЗ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3093" y="4499971"/>
            <a:ext cx="3563178" cy="19431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информация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об отмене результатов 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проверки</a:t>
            </a:r>
            <a:b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случае, если такая отмена была произведена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3656827" y="5634305"/>
            <a:ext cx="879036" cy="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552185" y="4499971"/>
            <a:ext cx="4210420" cy="19887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Подлежит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внесению в ЕРП уполномоченным должностным лицом органа контроля 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не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позднее 3 рабочих дней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со дня поступления указанной информации в орган контроля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"/>
            <a:ext cx="892689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2564" y="4"/>
            <a:ext cx="261257" cy="6857999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76200" y="645308"/>
            <a:ext cx="8753709" cy="422068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Единый реестр проверок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14" y="69849"/>
            <a:ext cx="3170314" cy="57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</a:rPr>
              <a:t>6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</a:t>
            </a:r>
            <a:r>
              <a:rPr lang="ru-RU" altLang="ru-RU" sz="1400" dirty="0">
                <a:solidFill>
                  <a:srgbClr val="7F7F7F"/>
                </a:solidFill>
                <a:latin typeface="Arial Narrow" pitchFamily="34" charset="0"/>
              </a:rPr>
              <a:t>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199" y="1228725"/>
            <a:ext cx="8753709" cy="5429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Внесение изменений в ЕРП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76201" y="2066925"/>
            <a:ext cx="8524874" cy="1628775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+mj-lt"/>
              </a:rPr>
              <a:t>Внесение изменений в ЕРП в части исправления технических ошибок осуществляется уполномоченным должностным лицом органа контроля </a:t>
            </a:r>
            <a:r>
              <a:rPr lang="ru-RU" sz="1600" b="1" dirty="0">
                <a:solidFill>
                  <a:srgbClr val="FF0000"/>
                </a:solidFill>
                <a:latin typeface="+mj-lt"/>
              </a:rPr>
              <a:t>незамедлительно</a:t>
            </a:r>
            <a:r>
              <a:rPr lang="ru-RU" sz="1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с</a:t>
            </a:r>
            <a:r>
              <a:rPr lang="ru-RU" sz="1600" b="1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+mj-lt"/>
              </a:rPr>
              <a:t>момента выявления технических ошибок</a:t>
            </a: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171450" y="3971924"/>
            <a:ext cx="8518525" cy="2705101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Обращения заинтересованных лиц о внесении изменений в ЕРП в части исправления содержащихся в нем недостоверных сведений рассматриваются руководителем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зам. руководителя) органа контроля, издавшим распоряжение или приказ о проведении проверки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000" b="1" i="1" dirty="0">
                <a:solidFill>
                  <a:srgbClr val="C00000"/>
                </a:solidFill>
              </a:rPr>
              <a:t>не позднее 10 рабочих дней </a:t>
            </a:r>
            <a:r>
              <a:rPr lang="ru-RU" b="1" dirty="0">
                <a:solidFill>
                  <a:schemeClr val="tx1"/>
                </a:solidFill>
              </a:rPr>
              <a:t>со дня поступления обращения </a:t>
            </a: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орган контроля. </a:t>
            </a: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случае признания таких обращений обоснованными исправление таких сведений осуществляется уполномоченным должностным лицом органа контроля </a:t>
            </a:r>
            <a:r>
              <a:rPr lang="ru-RU" sz="2000" b="1" i="1" dirty="0" smtClean="0">
                <a:solidFill>
                  <a:srgbClr val="C00000"/>
                </a:solidFill>
              </a:rPr>
              <a:t>не </a:t>
            </a:r>
            <a:r>
              <a:rPr lang="ru-RU" sz="2000" b="1" i="1" dirty="0">
                <a:solidFill>
                  <a:srgbClr val="C00000"/>
                </a:solidFill>
              </a:rPr>
              <a:t>позднее одного рабочего дня </a:t>
            </a:r>
            <a:r>
              <a:rPr lang="ru-RU" b="1" dirty="0" smtClean="0">
                <a:solidFill>
                  <a:schemeClr val="tx1"/>
                </a:solidFill>
              </a:rPr>
              <a:t>со </a:t>
            </a:r>
            <a:r>
              <a:rPr lang="ru-RU" b="1" dirty="0">
                <a:solidFill>
                  <a:schemeClr val="tx1"/>
                </a:solidFill>
              </a:rPr>
              <a:t>дня рассмотрения 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37573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"/>
            <a:ext cx="892689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2564" y="4"/>
            <a:ext cx="261257" cy="6857999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76200" y="645308"/>
            <a:ext cx="8753709" cy="422068"/>
          </a:xfrm>
          <a:prstGeom prst="roundRect">
            <a:avLst>
              <a:gd name="adj" fmla="val 2939"/>
            </a:avLst>
          </a:prstGeom>
          <a:solidFill>
            <a:srgbClr val="C93A3B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Единый реестр проверок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14" y="69849"/>
            <a:ext cx="3170314" cy="575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Номер слайда 1"/>
          <p:cNvSpPr txBox="1">
            <a:spLocks/>
          </p:cNvSpPr>
          <p:nvPr/>
        </p:nvSpPr>
        <p:spPr bwMode="auto">
          <a:xfrm>
            <a:off x="6632575" y="166688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404040"/>
                </a:solidFill>
                <a:latin typeface="Arial Narrow" pitchFamily="34" charset="0"/>
              </a:rPr>
              <a:t>7</a:t>
            </a:r>
            <a:r>
              <a:rPr lang="ru-RU" altLang="ru-RU" sz="1400" dirty="0" smtClean="0">
                <a:solidFill>
                  <a:srgbClr val="7F7F7F"/>
                </a:solidFill>
                <a:latin typeface="Arial Narrow" pitchFamily="34" charset="0"/>
                <a:cs typeface="+mn-cs"/>
              </a:rPr>
              <a:t>/</a:t>
            </a:r>
            <a:r>
              <a:rPr lang="ru-RU" altLang="ru-RU" sz="1400" dirty="0">
                <a:solidFill>
                  <a:srgbClr val="7F7F7F"/>
                </a:solidFill>
                <a:latin typeface="Arial Narrow" pitchFamily="34" charset="0"/>
              </a:rPr>
              <a:t>8</a:t>
            </a:r>
            <a:endParaRPr lang="ru-RU" altLang="ru-RU" sz="2000" dirty="0" smtClean="0">
              <a:solidFill>
                <a:srgbClr val="7F7F7F"/>
              </a:solidFill>
              <a:latin typeface="Arial Narrow" pitchFamily="34" charset="0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6201" y="1314450"/>
            <a:ext cx="8753710" cy="5372100"/>
            <a:chOff x="66677" y="1381125"/>
            <a:chExt cx="8753710" cy="245745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6677" y="1381125"/>
              <a:ext cx="8753710" cy="24574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  <a:p>
              <a:pPr lvl="0" algn="ctr"/>
              <a:endParaRPr lang="ru-RU" dirty="0"/>
            </a:p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3502" y="1489113"/>
              <a:ext cx="8280839" cy="295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i="1" u="sng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Этапы введения в действие системы учета плановых </a:t>
              </a:r>
              <a:r>
                <a:rPr lang="ru-RU" b="1" i="1" u="sng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  <a:t>и </a:t>
              </a:r>
              <a:r>
                <a:rPr lang="ru-RU" b="1" i="1" u="sng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внеплановых проверок </a:t>
              </a:r>
              <a:r>
                <a:rPr lang="ru-RU" b="1" i="1" u="sng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  <a:t/>
              </a:r>
              <a:br>
                <a:rPr lang="ru-RU" b="1" i="1" u="sng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</a:br>
              <a:r>
                <a:rPr lang="ru-RU" b="1" i="1" u="sng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  <a:t>в </a:t>
              </a:r>
              <a:r>
                <a:rPr lang="ru-RU" b="1" i="1" u="sng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Едином реестре проверок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6270" y="1957453"/>
              <a:ext cx="2599803" cy="4320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rgbClr val="D8D8D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с 1 июля 2015 г</a:t>
              </a: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.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6271" y="2605187"/>
              <a:ext cx="2599802" cy="4191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rgbClr val="D8D8D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с 1 июля 2016 г</a:t>
              </a: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.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86271" y="3224519"/>
              <a:ext cx="2599802" cy="4320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rgbClr val="D8D8D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с 1 января 2017 г.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43275" y="2039725"/>
              <a:ext cx="5337175" cy="267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при осуществлении федерального государственного контроля (надзора)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43275" y="2568352"/>
              <a:ext cx="5477112" cy="49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при осуществлении федерального государственного контроля (надзора) органами исполнительной власти субъектов Российской Федерации </a:t>
              </a:r>
              <a:r>
                <a:rPr lang="ru-RU" sz="1600" b="1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  <a:t>и </a:t>
              </a:r>
              <a:r>
                <a:rPr lang="ru-RU" sz="1600" b="1" dirty="0">
                  <a:latin typeface="Arial Narrow" panose="020B0606020202030204" pitchFamily="34" charset="0"/>
                  <a:ea typeface="MS PGothic" panose="020B0600070205080204" pitchFamily="34" charset="-128"/>
                </a:rPr>
                <a:t>регионального государственного контроля (надзора)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33749" y="3363108"/>
              <a:ext cx="5346701" cy="154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latin typeface="Arial Narrow" panose="020B0606020202030204" pitchFamily="34" charset="0"/>
                  <a:ea typeface="MS PGothic" panose="020B0600070205080204" pitchFamily="34" charset="-128"/>
                </a:rPr>
                <a:t>при осуществлении муниципального контроля</a:t>
              </a:r>
              <a:endParaRPr lang="ru-RU" sz="1600" b="1" dirty="0">
                <a:latin typeface="Arial Narrow" panose="020B060602020203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4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3" y="154262"/>
            <a:ext cx="5447184" cy="98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3710" y="3391591"/>
            <a:ext cx="8296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altLang="ru-RU" sz="5400" b="1" dirty="0" smtClean="0">
                <a:solidFill>
                  <a:schemeClr val="bg1"/>
                </a:solidFill>
                <a:latin typeface="Arial Narrow"/>
                <a:cs typeface="Arial Narrow"/>
              </a:rPr>
              <a:t>Спасибо за внимание!</a:t>
            </a:r>
            <a:endParaRPr lang="ru-RU" sz="5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4198</TotalTime>
  <Words>375</Words>
  <Application>Microsoft Office PowerPoint</Application>
  <PresentationFormat>Экран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Внутренние страницы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 Mishin</dc:creator>
  <cp:lastModifiedBy>Kazankova</cp:lastModifiedBy>
  <cp:revision>344</cp:revision>
  <cp:lastPrinted>2015-06-23T07:24:07Z</cp:lastPrinted>
  <dcterms:created xsi:type="dcterms:W3CDTF">2013-09-16T09:13:48Z</dcterms:created>
  <dcterms:modified xsi:type="dcterms:W3CDTF">2018-01-10T05:49:13Z</dcterms:modified>
</cp:coreProperties>
</file>