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структура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Отраслевая структура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Энергетика</c:v>
                </c:pt>
                <c:pt idx="1">
                  <c:v>Обрабатывающие производство</c:v>
                </c:pt>
                <c:pt idx="2">
                  <c:v>Торговля и социальные услуги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0.84</c:v>
                </c:pt>
                <c:pt idx="1">
                  <c:v>0.15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606848"/>
        <c:axId val="116608384"/>
      </c:barChart>
      <c:catAx>
        <c:axId val="116606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6608384"/>
        <c:crosses val="autoZero"/>
        <c:auto val="1"/>
        <c:lblAlgn val="ctr"/>
        <c:lblOffset val="100"/>
        <c:noMultiLvlLbl val="0"/>
      </c:catAx>
      <c:valAx>
        <c:axId val="11660838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6606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Лист1!$B$2:$B$7</c:f>
              <c:numCache>
                <c:formatCode>#,##0</c:formatCode>
                <c:ptCount val="6"/>
                <c:pt idx="0">
                  <c:v>32279</c:v>
                </c:pt>
                <c:pt idx="1">
                  <c:v>32358</c:v>
                </c:pt>
                <c:pt idx="2">
                  <c:v>32484</c:v>
                </c:pt>
                <c:pt idx="3">
                  <c:v>32647</c:v>
                </c:pt>
                <c:pt idx="4">
                  <c:v>32862</c:v>
                </c:pt>
                <c:pt idx="5">
                  <c:v>33079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98656"/>
        <c:axId val="45000192"/>
      </c:lineChart>
      <c:catAx>
        <c:axId val="4499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000192"/>
        <c:crosses val="autoZero"/>
        <c:auto val="1"/>
        <c:lblAlgn val="ctr"/>
        <c:lblOffset val="100"/>
        <c:noMultiLvlLbl val="0"/>
      </c:catAx>
      <c:valAx>
        <c:axId val="450001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499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179DA-C801-47E3-8340-6B299C662770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4185-4E82-4218-A657-C49BFDD9B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54185-4E82-4218-A657-C49BFDD9B0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9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52C7-180E-4BF0-8AF8-67FB6CC8BF2C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5704-20F7-425F-B7E3-E33244925B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52C7-180E-4BF0-8AF8-67FB6CC8BF2C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5704-20F7-425F-B7E3-E33244925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52C7-180E-4BF0-8AF8-67FB6CC8BF2C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5704-20F7-425F-B7E3-E33244925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52C7-180E-4BF0-8AF8-67FB6CC8BF2C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5704-20F7-425F-B7E3-E33244925B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52C7-180E-4BF0-8AF8-67FB6CC8BF2C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5704-20F7-425F-B7E3-E33244925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52C7-180E-4BF0-8AF8-67FB6CC8BF2C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5704-20F7-425F-B7E3-E33244925B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52C7-180E-4BF0-8AF8-67FB6CC8BF2C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5704-20F7-425F-B7E3-E33244925B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52C7-180E-4BF0-8AF8-67FB6CC8BF2C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5704-20F7-425F-B7E3-E33244925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52C7-180E-4BF0-8AF8-67FB6CC8BF2C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5704-20F7-425F-B7E3-E33244925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52C7-180E-4BF0-8AF8-67FB6CC8BF2C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5704-20F7-425F-B7E3-E33244925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52C7-180E-4BF0-8AF8-67FB6CC8BF2C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5704-20F7-425F-B7E3-E33244925B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0A52C7-180E-4BF0-8AF8-67FB6CC8BF2C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D65704-20F7-425F-B7E3-E33244925B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Выложено\Дивногорск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21"/>
            <a:ext cx="9144000" cy="80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708920"/>
            <a:ext cx="468052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endParaRPr lang="ru-RU" sz="2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28.06.2014 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№172-ФЗ </a:t>
            </a:r>
          </a:p>
          <a:p>
            <a:pPr algn="r"/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стратегическом планировании </a:t>
            </a:r>
          </a:p>
          <a:p>
            <a:pPr algn="r"/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Федерации»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93720"/>
            <a:ext cx="7772400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СТРАТЕГИЯ СОЦИАЛЬНО-ЭКОНОМИЧЕСКОГО РАЗВИТИЯ МУНИЦИПАЛЬНОГО ОБРАЗОВАНИЯ ГОРОД ДИВНОГОРСК НА ПЕРИОД ДО 2030 ГОДА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части целеполагания)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 descr="ge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3" y="332656"/>
            <a:ext cx="1152128" cy="13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2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81649"/>
            <a:ext cx="849129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«Пространственное развитие»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сбалансированная и эффективная пространственная организация муниципального образования город Дивногорск.</a:t>
            </a:r>
          </a:p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внедрение единого архитектурного облика города Дивногорска.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городских общественных пространств.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жилищного строительства.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природоохранных мероприятий на территории города.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системы муниципального управления»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повышение эффективности системы муниципального управления.</a:t>
            </a:r>
          </a:p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устойчивости бюджета города.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кадрового потенциала муниципальной службы и противодействие коррупции.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доступности предоставляемых муниципальных услуг.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информации о деятельности администрации города и доступности муниципальных информационных ресурсов.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рыткина\01 2016\08 Август\25.08\2030\IMG_56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936" y="1095311"/>
            <a:ext cx="3752560" cy="25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разработки стратегии социально – экономического развития муниципального образования город Дивногорск до 2030 года реализовано 3 этапа</a:t>
            </a:r>
          </a:p>
        </p:txBody>
      </p:sp>
      <p:pic>
        <p:nvPicPr>
          <p:cNvPr id="6" name="Изображение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1048"/>
            <a:ext cx="3756457" cy="27015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1" y="1116525"/>
            <a:ext cx="519402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этапе: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основные целевые группы городского сообщества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рабочая группа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оценка представлений жителей о перспективах развития города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787" y="2737663"/>
            <a:ext cx="54280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анализ социально – экономического развития муниципального образования город Дивногорск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системные проблемы развития города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конкурентные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1" y="450912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3 этапе: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вектор стратегического развития муниципального образования город Дивногорск в социально – экономическом развитии Красноярского края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сформулирована миссия города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стратегические цели и задачи</a:t>
            </a:r>
          </a:p>
        </p:txBody>
      </p:sp>
    </p:spTree>
    <p:extLst>
      <p:ext uri="{BB962C8B-B14F-4D97-AF65-F5344CB8AC3E}">
        <p14:creationId xmlns:p14="http://schemas.microsoft.com/office/powerpoint/2010/main" val="10080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58126054"/>
              </p:ext>
            </p:extLst>
          </p:nvPr>
        </p:nvGraphicFramePr>
        <p:xfrm>
          <a:off x="3059832" y="4149080"/>
          <a:ext cx="5976664" cy="255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83768" y="307978"/>
            <a:ext cx="4218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Дивногорск в цифрах</a:t>
            </a:r>
          </a:p>
        </p:txBody>
      </p:sp>
      <p:pic>
        <p:nvPicPr>
          <p:cNvPr id="4100" name="Picture 4" descr="F:\для слайдов\logo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5085184"/>
            <a:ext cx="2145089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для слайдов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91" y="3212976"/>
            <a:ext cx="14097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G:\ТехПолимер\ЛОГО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30233"/>
            <a:ext cx="3615442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:\Documents and Settings\rodnina.DOMAIN\Мои документы\Мои рисунки\skad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562608"/>
            <a:ext cx="2604770" cy="84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:\Users\krytkina\Downloads\1_trans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028" y="1412776"/>
            <a:ext cx="365951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51890178"/>
              </p:ext>
            </p:extLst>
          </p:nvPr>
        </p:nvGraphicFramePr>
        <p:xfrm>
          <a:off x="299864" y="836712"/>
          <a:ext cx="49922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982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267" y="11663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SWOT-анализ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конкурентных позиций города выявил особенности социально – экономической ситуации  по пяти  основным функционально-целевым направлениям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49130"/>
              </p:ext>
            </p:extLst>
          </p:nvPr>
        </p:nvGraphicFramePr>
        <p:xfrm>
          <a:off x="3020114" y="1277623"/>
          <a:ext cx="5930659" cy="2088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1643"/>
                <a:gridCol w="2879016"/>
              </a:tblGrid>
              <a:tr h="27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Конкурентные преимущества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недостатки (дефициты)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</a:tr>
              <a:tr h="1817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Рост численности постоянного населения города и увеличение численности трудоспособного населения.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Высокий образовательный и культурный потенциал города.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Высокий уровень гражданской активности жителей города.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Отсутствие высших учебных заведений, и прежде всего инженерно-технической специализации.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Слабо развитая инфраструктура сферы досуга и развлечений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Низкая доступность городской среды и учреждений социальной сферы для маломобильных граждан.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473354"/>
              </p:ext>
            </p:extLst>
          </p:nvPr>
        </p:nvGraphicFramePr>
        <p:xfrm>
          <a:off x="117911" y="3573016"/>
          <a:ext cx="5968752" cy="3215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7076"/>
                <a:gridCol w="3031676"/>
              </a:tblGrid>
              <a:tr h="212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Конкурентные преимущества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недостатки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</a:tr>
              <a:tr h="3003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Непосредственная близость к  городу Красноярску.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Наличие в городе динамично развивающихся промышленных предприятий.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Большое количество объектов  туристическо-рекреационной сферы.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Наличие квалифицированной рабочей силы.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Выгодное расположение на пересечении транспортных коридоров, наличие водных маршрутов.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Миграционный отток трудоспособного населения в Красноярск.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Несоответствие профессионального образования и квалификации населения городскому рынку труда.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Невысокий уровень развития малого бизнеса.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Сравнительно невысокий уровень инвестиционной привлекательности.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Низкий платежеспособный спрос населения как потенциал для развития потребительского рынка.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Низкий уровень финансовой самостоятельности бюджета города.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104001" y="4869160"/>
            <a:ext cx="303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952407"/>
            <a:ext cx="2370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сфера»</a:t>
            </a:r>
          </a:p>
        </p:txBody>
      </p:sp>
    </p:spTree>
    <p:extLst>
      <p:ext uri="{BB962C8B-B14F-4D97-AF65-F5344CB8AC3E}">
        <p14:creationId xmlns:p14="http://schemas.microsoft.com/office/powerpoint/2010/main" val="2095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361208"/>
              </p:ext>
            </p:extLst>
          </p:nvPr>
        </p:nvGraphicFramePr>
        <p:xfrm>
          <a:off x="179512" y="116632"/>
          <a:ext cx="6984776" cy="2313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/>
                <a:gridCol w="3816424"/>
              </a:tblGrid>
              <a:tr h="145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Конкурентные преимущества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недостатки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</a:tr>
              <a:tr h="1597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Надежное электроснабжение (наличие Красноярской ГЭС)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Высокий уровень озеленения, потенциал рекреационных ресурсов.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Приемлемая транспортная доступность территории города из города Красноярска (автомобильный транспорт (автобусы, маршрутки), городская электричка).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Сравнительно высокий уровень благоустройства города.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Высокая степень износа инженерно-технической инфраструктуры.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Высокая доля аварийного и ветхого жилья.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Высокая удельная стоимость создания и поддержания в нормативном состоянии инфраструктуры вследствие уникального рельефа города.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Отсутствие собственного полигона ТБО.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Высокая доля автомобильных дорог, не соответствующих нормативным требованиям.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Низкая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энергоэффективность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ЖКХ, высокая себестоимость теплоснабжения.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44611"/>
              </p:ext>
            </p:extLst>
          </p:nvPr>
        </p:nvGraphicFramePr>
        <p:xfrm>
          <a:off x="2555776" y="2492896"/>
          <a:ext cx="6400800" cy="1927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4"/>
                <a:gridCol w="3304456"/>
              </a:tblGrid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Конкурентные преимущества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недостатки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</a:tr>
              <a:tr h="1307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Значительная площадь муниципального образования город Дивногорск.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Благоприятная экологическая ситуация, уникальность рельефа.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Наличие свободных земельных участков для привлечения инвесторов и частных застройщиков.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Наличие лесных и водных ресурсов на территории муниципального образования город Дивногорск.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Отсутствие единых подходов к архитектурному облику города Дивногорска.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Низкий платежеспособный спрос на жилье.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Низкая эффективность использования земель.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Низкий уровень платежной дисциплины собственников земельных участков, землевладельцев, землепользователей и арендаторов.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Использование земельных участков без оформления правоустанавливающих документов.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20281"/>
              </p:ext>
            </p:extLst>
          </p:nvPr>
        </p:nvGraphicFramePr>
        <p:xfrm>
          <a:off x="107504" y="4581128"/>
          <a:ext cx="6400800" cy="2177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  <a:gridCol w="3952528"/>
              </a:tblGrid>
              <a:tr h="249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Конкурентные преимущества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недостатки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</a:tr>
              <a:tr h="1307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Наличие единого многофункционального центра предоставления муниципальных и государственных услуг.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Современный регулярно обновляемый интернет-портал Администрации города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Доступность Главы города и руководителей администрации города рядовым жителям.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Недостаточный уровень использования информационных технологий в сфере оказания муниципальных услуг населению.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Низкий уровень финансовой самостоятельности бюджета города.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Низкая оценка населением уровня качества муниципальных услуг.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Недостаточный уровень подготовки и мотивации муниципальных кадров.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Низкий авторитет муниципальной службы.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99784" y="998813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инфраструктуры»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255818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«Пространственное развитие»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5157192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муниципального управления»</a:t>
            </a:r>
          </a:p>
        </p:txBody>
      </p:sp>
    </p:spTree>
    <p:extLst>
      <p:ext uri="{BB962C8B-B14F-4D97-AF65-F5344CB8AC3E}">
        <p14:creationId xmlns:p14="http://schemas.microsoft.com/office/powerpoint/2010/main" val="38048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402" y="230796"/>
            <a:ext cx="85397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Миссия города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Дивногорска</a:t>
            </a: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Красноярской агломерации: </a:t>
            </a:r>
            <a:endParaRPr lang="ru-RU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удовлетворение устойчивого спроса на современное качество жизни за счет динамично развивающейся городской среды.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уровень: </a:t>
            </a:r>
            <a:endParaRPr lang="ru-RU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качественной комфортной городской среды, которая должна удовлетворить потребности современного горожанина - в здоровье, образовании, труде, отдыхе и общении.</a:t>
            </a:r>
          </a:p>
          <a:p>
            <a:r>
              <a:rPr lang="ru-RU" dirty="0"/>
              <a:t> </a:t>
            </a:r>
          </a:p>
        </p:txBody>
      </p:sp>
      <p:pic>
        <p:nvPicPr>
          <p:cNvPr id="7171" name="Picture 3" descr="D:\Выложено\Дивногорск\Дивный\0_cffd9_57cc3f94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3" y="3429000"/>
            <a:ext cx="4269858" cy="284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для слайдов\mTF3U61veq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3939"/>
            <a:ext cx="4282817" cy="28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Стратегической целью развития города Дивногорска является повышение качества жизни населения на основе инновационного развития сферы производства и услуг, социальной сферы, инфраструктур жизнеобеспечения, качественной пространственной организации и эффективного управления системными  изменениями.  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Планируемым результатом реализации Стратегии является достижение городом Дивногорском в 2030 году лидерских позиций по качеству жизни и экономическому развитию в Красноярском крае и Сибирском федеральном округе.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59"/>
          <a:stretch/>
        </p:blipFill>
        <p:spPr bwMode="auto">
          <a:xfrm>
            <a:off x="400336" y="3068960"/>
            <a:ext cx="8415336" cy="348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0336" y="5139299"/>
            <a:ext cx="139368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909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Дивногорск</a:t>
            </a:r>
          </a:p>
          <a:p>
            <a:pPr algn="ctr"/>
            <a:r>
              <a:rPr lang="en-US" sz="1400" b="1" dirty="0" err="1" smtClean="0">
                <a:solidFill>
                  <a:srgbClr val="0909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Divnogorsk</a:t>
            </a:r>
            <a:endParaRPr lang="ru-RU" sz="1400" b="1" dirty="0">
              <a:solidFill>
                <a:srgbClr val="0909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2695" y="5012042"/>
            <a:ext cx="137658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909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</a:t>
            </a:r>
            <a:endParaRPr lang="en-US" sz="1400" b="1" dirty="0" smtClean="0">
              <a:solidFill>
                <a:srgbClr val="0909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909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Krasnoyarsk</a:t>
            </a:r>
            <a:endParaRPr lang="ru-RU" sz="1400" b="1" dirty="0">
              <a:solidFill>
                <a:srgbClr val="0909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7"/>
          <a:stretch/>
        </p:blipFill>
        <p:spPr bwMode="auto">
          <a:xfrm>
            <a:off x="7189573" y="4612435"/>
            <a:ext cx="1756771" cy="2100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rodnina.DOMAIN\Рабочий стол\слайд-шоу\свод\Виды Дивногорска\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1"/>
          <a:stretch/>
        </p:blipFill>
        <p:spPr bwMode="auto">
          <a:xfrm>
            <a:off x="107504" y="2917979"/>
            <a:ext cx="2948275" cy="1935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126" y="764704"/>
            <a:ext cx="86663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поставленной стратегической цели развития муниципального образования город Дивногорск необходимо достижение локальных целей и решение ключевых задач по выбранным функционально-целевым направлениям развития города.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«Социальная сфера»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обеспечение условий для развития человеческого потенциала.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продвижение культурной идентичности города Дивногорска.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доступного и качественного профессионального образования,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высшего.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равных условий для поставщиков услуг образования различных форм собственности.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поддержания здорового образа жизни населения.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творческой и профессиональной самореализации населения.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барьерной среды для маломобильных граждан, семей с детьми.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гражданской культуры и создание условий поддержания гражданского согласия в обществе.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«Экономическое развитие»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развитие диверсифицированной экономики, основанной на инновационных и динамично развивающихся туристическо-рекреационном и промышленном (композитном) кластерах.</a:t>
            </a:r>
          </a:p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кластерного подхода в экономике города.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координации планов и программ развития города и частного бизнеса.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малого и среднего предпринимательства, в том числе в социальной сфере.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инновационного технологического предпринимательства.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единых стандартов и открытого информационного пространства предоставления курортно-рекреационных и туристических услуг и на территории муниципального образования город Дивногорск.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благоприятной инвестиционной среды.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потребительского рынка, включая организацию ярмарочных мероприятий по торговле продукцией предприятий агропромышленного комплекса Красноярского края.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инфраструктуры»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создание комфортной среды проживания в городе Дивногорске.</a:t>
            </a:r>
          </a:p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комфортности и доступности жилья.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комфортной городской среды.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</TotalTime>
  <Words>907</Words>
  <Application>Microsoft Office PowerPoint</Application>
  <PresentationFormat>Экран (4:3)</PresentationFormat>
  <Paragraphs>143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СТРАТЕГИЯ СОЦИАЛЬНО-ЭКОНОМИЧЕСКОГО РАЗВИТИЯ МУНИЦИПАЛЬНОГО ОБРАЗОВАНИЯ ГОРОД ДИВНОГОРСК НА ПЕРИОД ДО 2030 ГОДА (в части целеполагания)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СОЦИАЛЬНО-ЭКОНОМИЧЕСКОГО РАЗВИТИЯ МУНИЦИПАЛЬНОГО ОБРАЗОВАНИЯ ГОРОД ДИВНОГОРСК НА ПЕРИОД ДО 2030 ГОДА (в части целеполагания)</dc:title>
  <dc:creator>Анастасия Крыткина</dc:creator>
  <cp:lastModifiedBy>Валентина Панченко</cp:lastModifiedBy>
  <cp:revision>9</cp:revision>
  <dcterms:created xsi:type="dcterms:W3CDTF">2016-09-29T02:22:56Z</dcterms:created>
  <dcterms:modified xsi:type="dcterms:W3CDTF">2016-09-29T04:48:47Z</dcterms:modified>
</cp:coreProperties>
</file>